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6" r:id="rId3"/>
    <p:sldId id="283" r:id="rId4"/>
    <p:sldId id="294" r:id="rId5"/>
    <p:sldId id="291" r:id="rId6"/>
    <p:sldId id="266" r:id="rId7"/>
    <p:sldId id="292" r:id="rId8"/>
    <p:sldId id="293" r:id="rId9"/>
    <p:sldId id="274" r:id="rId10"/>
    <p:sldId id="295" r:id="rId11"/>
    <p:sldId id="300" r:id="rId12"/>
    <p:sldId id="296" r:id="rId13"/>
    <p:sldId id="297" r:id="rId14"/>
    <p:sldId id="298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FE2BC44-DFD1-4F68-A23D-44BC42213AEE}" type="datetimeFigureOut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C0C4731-3A0B-4ECA-BB72-ED74856E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8984-6BAF-4EAE-B875-7A0E5F5F318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4A07F-D63A-470E-BEA8-F9235E3D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2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60D8-6F3B-40F0-AB2E-C5F59A6B265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3973-68A9-4B1E-8DA0-26C32DB61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7BC-EF0C-4ADC-B81A-B796479B6270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2691-DA67-407E-8809-D0BD25E59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FA78-C897-4005-BFE4-933F358B7B9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E49A-DBCE-48E0-9E01-DA37F507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39ED-8CED-4D3F-AB6E-424E6A5485E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C9CF-E9A5-42D6-B37F-A83CCDF83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F1AA-574B-4240-8C25-1923205C9C2B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49BC-BE77-4C5D-A38D-F74343C6B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0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B548-233C-4369-BE8C-2307D494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17BB9-FA35-42AC-9C30-F241C73CA10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0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5DA3-784F-4375-82B7-0C5EFC6C4FA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7D3B-42A8-4BF0-ADAF-19BF36B89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03AD-D5B2-4010-B1CF-A8EF5AC8817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49E8-2B87-42D4-BAE2-25E80ACFD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3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A83C-4B45-4FDF-8A3E-4D47BBAF499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A51B-B62E-4F2E-9225-FAE3D50C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9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312A-9AEA-46FE-B3ED-8B85BACFF446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90B9-06C8-4551-ABBD-4EC21B065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81257-3B55-41C4-958F-849DEE56E6F0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F912D9-FF1F-44F8-AB50-005E5C29F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4" r:id="rId2"/>
    <p:sldLayoutId id="2147483713" r:id="rId3"/>
    <p:sldLayoutId id="2147483705" r:id="rId4"/>
    <p:sldLayoutId id="2147483714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istergid.ru/image/upload/2011-08-11/330026694634_01-jul.-18-16.13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17793" cy="23762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«МНЕМОТЕХНИКА В РЕЧЕВОМ РАЗВИТИИ ДОШКОЛЬНИКОВ»</a:t>
            </a:r>
            <a:r>
              <a:rPr lang="ru-RU" sz="2800" b="1" spc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pc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>
              <a:solidFill>
                <a:srgbClr val="C00000"/>
              </a:solidFill>
            </a:endParaRPr>
          </a:p>
        </p:txBody>
      </p:sp>
      <p:pic>
        <p:nvPicPr>
          <p:cNvPr id="5123" name="Рисунок 3" descr="f7be59fe3d7f657e0155734831cd8c56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6675"/>
            <a:ext cx="66246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Содержимое 3" descr="Рисунок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051050" y="476250"/>
            <a:ext cx="48974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1397000"/>
          <a:ext cx="8064500" cy="491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170"/>
                <a:gridCol w="2640163"/>
                <a:gridCol w="2688167"/>
              </a:tblGrid>
              <a:tr h="24558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4" marB="45714">
                    <a:solidFill>
                      <a:schemeClr val="bg1"/>
                    </a:solidFill>
                  </a:tcPr>
                </a:tc>
              </a:tr>
              <a:tr h="24558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14" marB="4571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4" marB="45714"/>
                </a:tc>
              </a:tr>
            </a:tbl>
          </a:graphicData>
        </a:graphic>
      </p:graphicFrame>
      <p:pic>
        <p:nvPicPr>
          <p:cNvPr id="14353" name="Picture 5" descr="C:\Users\днс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2663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6" descr="C:\Users\днс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2520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Минус 11"/>
          <p:cNvSpPr/>
          <p:nvPr/>
        </p:nvSpPr>
        <p:spPr>
          <a:xfrm rot="13670848">
            <a:off x="252413" y="4683125"/>
            <a:ext cx="3744912" cy="865188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Минус 12"/>
          <p:cNvSpPr/>
          <p:nvPr/>
        </p:nvSpPr>
        <p:spPr>
          <a:xfrm rot="13670848">
            <a:off x="483393" y="4656932"/>
            <a:ext cx="3262313" cy="863600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Минус 13"/>
          <p:cNvSpPr/>
          <p:nvPr/>
        </p:nvSpPr>
        <p:spPr>
          <a:xfrm rot="13670848">
            <a:off x="2692400" y="2154238"/>
            <a:ext cx="3744913" cy="865187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Минус 14"/>
          <p:cNvSpPr/>
          <p:nvPr/>
        </p:nvSpPr>
        <p:spPr>
          <a:xfrm rot="19354447">
            <a:off x="2627313" y="2239963"/>
            <a:ext cx="3959225" cy="863600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59" name="Picture 7" descr="C:\Users\днс\Desktop\143651060341519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25209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инус 5"/>
          <p:cNvSpPr/>
          <p:nvPr/>
        </p:nvSpPr>
        <p:spPr>
          <a:xfrm rot="19354447">
            <a:off x="-117475" y="4667250"/>
            <a:ext cx="3959225" cy="787400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Минус 6"/>
          <p:cNvSpPr/>
          <p:nvPr/>
        </p:nvSpPr>
        <p:spPr>
          <a:xfrm rot="13670848">
            <a:off x="100013" y="4530725"/>
            <a:ext cx="3744912" cy="865188"/>
          </a:xfrm>
          <a:prstGeom prst="mathMinus">
            <a:avLst>
              <a:gd name="adj1" fmla="val 246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блако 16"/>
          <p:cNvSpPr/>
          <p:nvPr/>
        </p:nvSpPr>
        <p:spPr>
          <a:xfrm>
            <a:off x="6084888" y="1773238"/>
            <a:ext cx="2232025" cy="158432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63" name="TextBox 17"/>
          <p:cNvSpPr txBox="1">
            <a:spLocks noChangeArrowheads="1"/>
          </p:cNvSpPr>
          <p:nvPr/>
        </p:nvSpPr>
        <p:spPr bwMode="auto">
          <a:xfrm>
            <a:off x="2339975" y="54927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/>
              <a:t>МНЕМОЗАГАДКА</a:t>
            </a:r>
            <a:endParaRPr lang="en-US" sz="3200"/>
          </a:p>
        </p:txBody>
      </p:sp>
      <p:pic>
        <p:nvPicPr>
          <p:cNvPr id="143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22320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9" descr="C:\Users\днс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6638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Мнемо - загадки об овоща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3" t="4465" r="1517" b="53827"/>
          <a:stretch>
            <a:fillRect/>
          </a:stretch>
        </p:blipFill>
        <p:spPr bwMode="auto">
          <a:xfrm>
            <a:off x="250825" y="3284538"/>
            <a:ext cx="83962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 descr="Мнемо - загадки об овоща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49399" r="52019" b="9079"/>
          <a:stretch>
            <a:fillRect/>
          </a:stretch>
        </p:blipFill>
        <p:spPr bwMode="auto">
          <a:xfrm>
            <a:off x="250825" y="404813"/>
            <a:ext cx="84978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User\Desktop\mqxef8eR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8931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68538" y="260350"/>
            <a:ext cx="46799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МНЕМОТАБЛИЦА ПО СКАЗКЕ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днс\Desktop\мнемотехни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9144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нс\Desktop\Использование_изображения_Использование_мнемотаблиц_при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8421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43213" y="260350"/>
            <a:ext cx="388937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МНЕМОТАБЛИЦА ПО ГРАМОТЕ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Рисунок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11188" y="2133600"/>
            <a:ext cx="80645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ru-RU" b="1"/>
              <a:t>- УВЕЛИЧИВАЕТСЯ КРУГ ЗНАНИЙ ОБ ОКРУЖАЮЩЕМ МИРЕ;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/>
              <a:t>ПОЯВЛЯЕТСЯ ЖЕЛАНИЕ ПЕРЕССКАЗЫВАТЬ ТЕКСТЫ,    ПРИДУМЫВАТЬ ИНТЕРЕСНЫЕ ИСТОРИИ;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/>
              <a:t> ПОЯВЛЯЕТСЯ ИНТЕРЕС К ЗАУЧИВАНИЮ СТИХОВ И ПОТЕШЕК;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ru-RU" b="1"/>
              <a:t> ДЕТИ ПРЕОДОЛЕВАЮТ РОБОСТЬ, ЗАСТЕНЧИВОСТЬ, УЧАТСЯ СВОБОДНО ДЕРЖАТЬСЯ ПЕРЕД АУДИТОРИЕЙ</a:t>
            </a:r>
            <a:endParaRPr lang="en-US" b="1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775" y="908050"/>
            <a:ext cx="28797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850" y="692150"/>
            <a:ext cx="84248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Calibri"/>
                <a:cs typeface="+mn-cs"/>
              </a:rPr>
              <a:t> К. Д. Ушинский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0070C0"/>
              </a:solidFill>
              <a:latin typeface="Calibri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Calibri"/>
                <a:cs typeface="+mn-cs"/>
              </a:rPr>
              <a:t>   «Учите ребёнка каким-нибудь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Calibri"/>
                <a:cs typeface="+mn-cs"/>
              </a:rPr>
              <a:t>   неизвестным ему пяти словам - он  будет долго и напрасно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Calibri"/>
                <a:cs typeface="+mn-cs"/>
              </a:rPr>
              <a:t>   мучиться, но свяжите двадцать         таких слов с картинками, и он усвоит их на лету»</a:t>
            </a:r>
          </a:p>
        </p:txBody>
      </p:sp>
      <p:pic>
        <p:nvPicPr>
          <p:cNvPr id="6147" name="Содержимое 3" descr="Рисунок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Рисунок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790575" y="155733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09563" y="2133600"/>
            <a:ext cx="8583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/>
              <a:t>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Мнемотехника – это система методов и приемов, обеспечивающих эффективное запоминание, сохранение и воспроизведение информации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Рисунок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гнутая влево стрелка 19"/>
          <p:cNvSpPr/>
          <p:nvPr/>
        </p:nvSpPr>
        <p:spPr>
          <a:xfrm>
            <a:off x="3635375" y="1989138"/>
            <a:ext cx="73025" cy="714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051050" y="692150"/>
            <a:ext cx="5041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ПОСЛЕДОВАТЕЛЬНОСТЬ РАБОТЫ С МНЕМОТАБЛИЦАМИ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827088" y="2205038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684213" y="21336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539750" y="1628775"/>
            <a:ext cx="82089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b="1"/>
              <a:t>1 ЭТАП: РАССМАТРИВАНИЕ ТАБЛИЦЫ И РАЗБОР ТОГО, ЧТО НА ЕЙ ИЗОБРАЖЕНО</a:t>
            </a:r>
          </a:p>
          <a:p>
            <a:pPr eaLnBrk="1" hangingPunct="1">
              <a:lnSpc>
                <a:spcPct val="150000"/>
              </a:lnSpc>
            </a:pPr>
            <a:r>
              <a:rPr lang="ru-RU" b="1"/>
              <a:t>2 ЭТАП: ОСУЩЕСТВЛЯЕТСЯ ПЕРЕКОДИРОВНИЕ ИНФОРМАЦИИ, Т. Е. ПРЕОБРАЗОВАНИЕ ИЗ АБСТРАКТНЫХ СИМВОЛОВ СЛОВ В ОБРАЗЫ</a:t>
            </a:r>
          </a:p>
          <a:p>
            <a:pPr eaLnBrk="1" hangingPunct="1">
              <a:lnSpc>
                <a:spcPct val="150000"/>
              </a:lnSpc>
            </a:pPr>
            <a:r>
              <a:rPr lang="ru-RU" b="1"/>
              <a:t>3 ЭТАП: ПОСЛЕ ПЕРЕКОДИРОВАНИЯ ОСУЩЕСТВЛЯЕТСЯ ПЕРЕССКАЗ СКАЗКИ,  РАССКАЗ ПО ЗАДАННОЙ ТЕМЕ ИЛИ ЧТЕНИЕ СТИХОТВОРЕНИЯ С ОПОРОЙ НА СИМВОЛЫ – ПРОИСХОДИТ ОТРАБОТКА МЕТОДА ЗАПОМИНАНИЯ</a:t>
            </a:r>
          </a:p>
          <a:p>
            <a:pPr eaLnBrk="1" hangingPunct="1">
              <a:lnSpc>
                <a:spcPct val="150000"/>
              </a:lnSpc>
            </a:pPr>
            <a:endParaRPr lang="ru-RU" b="1"/>
          </a:p>
          <a:p>
            <a:pPr eaLnBrk="1" hangingPunct="1">
              <a:lnSpc>
                <a:spcPct val="150000"/>
              </a:lnSpc>
            </a:pPr>
            <a:endParaRPr lang="ru-RU" b="1"/>
          </a:p>
          <a:p>
            <a:pPr eaLnBrk="1" hangingPunct="1">
              <a:lnSpc>
                <a:spcPct val="150000"/>
              </a:lnSpc>
            </a:pPr>
            <a:endParaRPr lang="ru-RU" b="1"/>
          </a:p>
          <a:p>
            <a:pPr eaLnBrk="1" hangingPunct="1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827088" y="333375"/>
            <a:ext cx="7275512" cy="1582738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Где можно использовать </a:t>
            </a:r>
            <a:r>
              <a:rPr lang="ru-RU" sz="2400" b="1" dirty="0" err="1">
                <a:solidFill>
                  <a:schemeClr val="tx1"/>
                </a:solidFill>
              </a:rPr>
              <a:t>мнемотаблиц</a:t>
            </a:r>
            <a:r>
              <a:rPr lang="ru-RU" sz="2400" dirty="0" err="1">
                <a:solidFill>
                  <a:schemeClr val="tx1"/>
                </a:solidFill>
              </a:rPr>
              <a:t>ы</a:t>
            </a:r>
            <a:r>
              <a:rPr lang="ru-RU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8313" y="2060575"/>
            <a:ext cx="5399087" cy="10080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ОБОГАЩЕНИЕ СЛОВАРНОГО ЗАПАСА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331913" y="3068638"/>
            <a:ext cx="5472112" cy="10080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ОБУЧЕНИЕ ПЕРЕССКАЗУ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268538" y="3933825"/>
            <a:ext cx="5688012" cy="10080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СОСТАВЛЕНИЕ РАССКАЗОВ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987675" y="4797425"/>
            <a:ext cx="5688013" cy="9350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ОТГАДЫВАНИЕ ЗАГАДОК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84663" y="5661025"/>
            <a:ext cx="4859337" cy="10080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РАЗУЧИВАНИЕ СТИХОТВОРЕНИЙ, ПОТЕШЕК, СКОРОГОВОРОК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Рисунок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низ 3"/>
          <p:cNvSpPr/>
          <p:nvPr/>
        </p:nvSpPr>
        <p:spPr>
          <a:xfrm>
            <a:off x="2051050" y="549275"/>
            <a:ext cx="4897438" cy="1366838"/>
          </a:xfrm>
          <a:prstGeom prst="ribb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СТРУКТУРА МНЕМОТЕХНИКИ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3500438"/>
            <a:ext cx="230346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МНЕМОКВАДРАТ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038" y="3500438"/>
            <a:ext cx="24479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МНЕМОДОРОЖКА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3500438"/>
            <a:ext cx="244792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МНЕМОТАБЛИЦА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3635375" y="1989138"/>
            <a:ext cx="73025" cy="714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днс\Desktop\bffe49acec83152f74edebb0a108ce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8658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68538" y="476250"/>
            <a:ext cx="43195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МНЕМОКВАДРАТ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нс\Desktop\kartinki-myshonok-dlya-detey-7581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25225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днс\Desktop\2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22320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днс\Desktop\g2kxNO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21605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днс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3600"/>
            <a:ext cx="16922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2275" y="620713"/>
            <a:ext cx="54006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МНЕМОДОРОЖКА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Wv5v9ehbT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19f471a-4ce4-4d59-bf87-6f58e6e7612c (1)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519f471a-4ce4-4d59-bf87-6f58e6e7612c (1)</Template>
  <TotalTime>0</TotalTime>
  <Words>198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519f471a-4ce4-4d59-bf87-6f58e6e7612c (1)</vt:lpstr>
      <vt:lpstr>«МНЕМОТЕХНИКА В РЕЧЕВОМ РАЗВИТИИ ДОШКОЛЬНИКОВ»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«МНЕМОТЕХНИКА В РЕЧЕВОМ РАЗВИТИИ ДОШКОЛЬНИКОВ»</dc:title>
  <dc:creator>Михеева С.Е</dc:creator>
  <cp:lastModifiedBy>Михеева Светлана</cp:lastModifiedBy>
  <cp:revision>2</cp:revision>
  <dcterms:created xsi:type="dcterms:W3CDTF">2017-04-16T17:20:01Z</dcterms:created>
  <dcterms:modified xsi:type="dcterms:W3CDTF">2020-02-06T16:14:58Z</dcterms:modified>
</cp:coreProperties>
</file>